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45" r:id="rId2"/>
    <p:sldId id="418" r:id="rId3"/>
    <p:sldId id="421" r:id="rId4"/>
    <p:sldId id="422" r:id="rId5"/>
    <p:sldId id="417" r:id="rId6"/>
    <p:sldId id="365" r:id="rId7"/>
    <p:sldId id="414" r:id="rId8"/>
    <p:sldId id="423" r:id="rId9"/>
    <p:sldId id="371" r:id="rId10"/>
    <p:sldId id="400" r:id="rId11"/>
    <p:sldId id="372" r:id="rId12"/>
    <p:sldId id="374" r:id="rId13"/>
    <p:sldId id="375" r:id="rId14"/>
    <p:sldId id="378" r:id="rId15"/>
    <p:sldId id="420" r:id="rId16"/>
    <p:sldId id="379" r:id="rId17"/>
    <p:sldId id="395" r:id="rId18"/>
    <p:sldId id="397" r:id="rId19"/>
    <p:sldId id="424" r:id="rId20"/>
    <p:sldId id="403" r:id="rId21"/>
    <p:sldId id="384" r:id="rId22"/>
    <p:sldId id="427" r:id="rId23"/>
    <p:sldId id="425" r:id="rId24"/>
    <p:sldId id="426" r:id="rId25"/>
    <p:sldId id="413" r:id="rId26"/>
    <p:sldId id="408" r:id="rId27"/>
    <p:sldId id="398" r:id="rId28"/>
    <p:sldId id="410" r:id="rId29"/>
    <p:sldId id="409" r:id="rId30"/>
    <p:sldId id="385" r:id="rId31"/>
    <p:sldId id="405" r:id="rId32"/>
    <p:sldId id="387" r:id="rId33"/>
    <p:sldId id="406" r:id="rId34"/>
    <p:sldId id="388" r:id="rId35"/>
    <p:sldId id="389" r:id="rId36"/>
    <p:sldId id="399" r:id="rId37"/>
    <p:sldId id="296" r:id="rId38"/>
    <p:sldId id="256" r:id="rId39"/>
    <p:sldId id="340" r:id="rId40"/>
    <p:sldId id="341" r:id="rId41"/>
    <p:sldId id="342" r:id="rId42"/>
    <p:sldId id="343" r:id="rId43"/>
    <p:sldId id="34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72" userDrawn="1">
          <p15:clr>
            <a:srgbClr val="A4A3A4"/>
          </p15:clr>
        </p15:guide>
        <p15:guide id="2" pos="1692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xmlns="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1B0"/>
    <a:srgbClr val="819FB2"/>
    <a:srgbClr val="4D8A85"/>
    <a:srgbClr val="6D8C84"/>
    <a:srgbClr val="025951"/>
    <a:srgbClr val="F2F2F2"/>
    <a:srgbClr val="658BA3"/>
    <a:srgbClr val="3E6E8C"/>
    <a:srgbClr val="C0504D"/>
    <a:srgbClr val="A69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3867" autoAdjust="0"/>
  </p:normalViewPr>
  <p:slideViewPr>
    <p:cSldViewPr>
      <p:cViewPr>
        <p:scale>
          <a:sx n="125" d="100"/>
          <a:sy n="125" d="100"/>
        </p:scale>
        <p:origin x="-90" y="270"/>
      </p:cViewPr>
      <p:guideLst>
        <p:guide orient="horz" pos="572"/>
        <p:guide orient="horz" pos="3748"/>
        <p:guide pos="1692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2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통계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탐방객 추이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19392"/>
        <c:axId val="171574784"/>
      </c:lineChart>
      <c:catAx>
        <c:axId val="19581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574784"/>
        <c:crosses val="autoZero"/>
        <c:auto val="1"/>
        <c:lblAlgn val="ctr"/>
        <c:lblOffset val="100"/>
        <c:noMultiLvlLbl val="0"/>
      </c:catAx>
      <c:valAx>
        <c:axId val="171574784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sz="1400" b="1" dirty="0">
                    <a:solidFill>
                      <a:schemeClr val="tx1"/>
                    </a:solidFill>
                  </a:rPr>
                  <a:t>탐방객 수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(1,000</a:t>
                </a:r>
                <a:r>
                  <a:rPr lang="ko-KR" sz="1400" b="1" dirty="0">
                    <a:solidFill>
                      <a:schemeClr val="tx1"/>
                    </a:solidFill>
                  </a:rPr>
                  <a:t>명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819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sz="2000" b="0" i="0" u="none" strike="noStrike" kern="1200" spc="0" baseline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en-US" alt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2018 </a:t>
            </a:r>
            <a:r>
              <a:rPr lang="ko-KR" sz="2000" b="0" i="0" u="none" strike="noStrike" kern="1200" spc="0" baseline="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소방청</a:t>
            </a:r>
            <a:r>
              <a:rPr 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통계연보 </a:t>
            </a:r>
            <a:endParaRPr lang="en-US" altLang="ko-KR" sz="2000" b="0" i="0" u="none" strike="noStrike" kern="1200" spc="0" baseline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  <a:p>
            <a:pPr>
              <a:defRPr lang="ko-KR" sz="2000" b="0" i="0" u="none" strike="noStrike" kern="1200" spc="0" baseline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sz="20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산악 사고 출동 건수 및 구조 인원 </a:t>
            </a:r>
          </a:p>
        </c:rich>
      </c:tx>
      <c:layout>
        <c:manualLayout>
          <c:xMode val="edge"/>
          <c:yMode val="edge"/>
          <c:x val="0.18964083355817613"/>
          <c:y val="2.725808144267614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출동 건수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xVal>
          <c:yVal>
            <c:numRef>
              <c:f>Sheet1!$B$2:$B$11</c:f>
              <c:numCache>
                <c:formatCode>#,##0</c:formatCode>
                <c:ptCount val="10"/>
                <c:pt idx="0">
                  <c:v>6492</c:v>
                </c:pt>
                <c:pt idx="1">
                  <c:v>7105</c:v>
                </c:pt>
                <c:pt idx="2">
                  <c:v>7718</c:v>
                </c:pt>
                <c:pt idx="3">
                  <c:v>7826</c:v>
                </c:pt>
                <c:pt idx="4">
                  <c:v>8602</c:v>
                </c:pt>
                <c:pt idx="5">
                  <c:v>10882</c:v>
                </c:pt>
                <c:pt idx="6">
                  <c:v>10796</c:v>
                </c:pt>
                <c:pt idx="7">
                  <c:v>10310</c:v>
                </c:pt>
                <c:pt idx="8">
                  <c:v>9134</c:v>
                </c:pt>
                <c:pt idx="9">
                  <c:v>9682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B70-4E32-9F25-F9319DECF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구조 인원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xVal>
          <c:yVal>
            <c:numRef>
              <c:f>Sheet1!$C$2:$C$11</c:f>
              <c:numCache>
                <c:formatCode>#,##0</c:formatCode>
                <c:ptCount val="10"/>
                <c:pt idx="0">
                  <c:v>6870</c:v>
                </c:pt>
                <c:pt idx="1">
                  <c:v>7605</c:v>
                </c:pt>
                <c:pt idx="2">
                  <c:v>7505</c:v>
                </c:pt>
                <c:pt idx="3">
                  <c:v>8049</c:v>
                </c:pt>
                <c:pt idx="4">
                  <c:v>7655</c:v>
                </c:pt>
                <c:pt idx="5">
                  <c:v>9403</c:v>
                </c:pt>
                <c:pt idx="6">
                  <c:v>9559</c:v>
                </c:pt>
                <c:pt idx="7">
                  <c:v>8711</c:v>
                </c:pt>
                <c:pt idx="8">
                  <c:v>7660</c:v>
                </c:pt>
                <c:pt idx="9">
                  <c:v>7564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70-4E32-9F25-F9319DECF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54272"/>
        <c:axId val="40856192"/>
      </c:scatterChart>
      <c:valAx>
        <c:axId val="40854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56192"/>
        <c:crosses val="autoZero"/>
        <c:crossBetween val="midCat"/>
      </c:valAx>
      <c:valAx>
        <c:axId val="40856192"/>
        <c:scaling>
          <c:orientation val="minMax"/>
          <c:min val="5000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54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7.53631444553084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222168192"/>
        <c:axId val="222169728"/>
      </c:barChart>
      <c:catAx>
        <c:axId val="22216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169728"/>
        <c:crosses val="autoZero"/>
        <c:auto val="1"/>
        <c:lblAlgn val="ctr"/>
        <c:lblOffset val="100"/>
        <c:noMultiLvlLbl val="0"/>
      </c:catAx>
      <c:valAx>
        <c:axId val="22216972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22216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73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0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48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5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2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8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3.jpg"/><Relationship Id="rId4" Type="http://schemas.openxmlformats.org/officeDocument/2006/relationships/tags" Target="../tags/tag12.xml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5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3.jpg"/><Relationship Id="rId4" Type="http://schemas.openxmlformats.org/officeDocument/2006/relationships/tags" Target="../tags/tag16.xml"/><Relationship Id="rId9" Type="http://schemas.openxmlformats.org/officeDocument/2006/relationships/image" Target="../media/image3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tags" Target="../tags/tag19.xml"/><Relationship Id="rId7" Type="http://schemas.openxmlformats.org/officeDocument/2006/relationships/image" Target="../media/image3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6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9" Type="http://schemas.openxmlformats.org/officeDocument/2006/relationships/image" Target="../media/image3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33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2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7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266354" y="9405346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9195564" y="10717326"/>
              <a:ext cx="2256640" cy="154564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xmlns="" id="{4AFD646A-975F-491B-97B2-6D73932FDCF9}"/>
              </a:ext>
            </a:extLst>
          </p:cNvPr>
          <p:cNvSpPr/>
          <p:nvPr/>
        </p:nvSpPr>
        <p:spPr>
          <a:xfrm>
            <a:off x="2913491" y="1206848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</a:t>
            </a:r>
            <a:r>
              <a:rPr lang="ko-KR" altLang="en-US" sz="28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B69488F9-9352-43BA-80EE-B670BE91277D}"/>
              </a:ext>
            </a:extLst>
          </p:cNvPr>
          <p:cNvSpPr/>
          <p:nvPr/>
        </p:nvSpPr>
        <p:spPr>
          <a:xfrm>
            <a:off x="2851499" y="2653811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972FE8-189E-453B-9605-34CBB7D81C11}"/>
              </a:ext>
            </a:extLst>
          </p:cNvPr>
          <p:cNvSpPr txBox="1"/>
          <p:nvPr/>
        </p:nvSpPr>
        <p:spPr>
          <a:xfrm>
            <a:off x="5591944" y="5377279"/>
            <a:ext cx="6452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</a:p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https://data.kma.go.kr/data/grnd/selectAsosRltmList.do?pgmNo=36</a:t>
            </a:r>
          </a:p>
          <a:p>
            <a:pPr fontAlgn="base" latinLnBrk="1"/>
            <a:r>
              <a:rPr lang="en-US" altLang="ko-KR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로우 데이터</a:t>
            </a:r>
            <a:endParaRPr lang="en-US" altLang="ko-KR" sz="1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/>
            <a:r>
              <a:rPr lang="ko-KR" altLang="en-US" sz="1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신청 후 개인 메일 수취 </a:t>
            </a:r>
          </a:p>
          <a:p>
            <a:pPr fontAlgn="base" latinLnBrk="1"/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EDA80F-5644-4C4B-9343-FAB5101ED9BD}"/>
              </a:ext>
            </a:extLst>
          </p:cNvPr>
          <p:cNvSpPr/>
          <p:nvPr/>
        </p:nvSpPr>
        <p:spPr>
          <a:xfrm>
            <a:off x="3601284" y="1724082"/>
            <a:ext cx="75891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–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출처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기상청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__</a:t>
            </a:r>
          </a:p>
          <a:p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지역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경남</a:t>
            </a:r>
            <a:endParaRPr lang="en-US" altLang="ko-KR" sz="1600" dirty="0" smtClean="0">
              <a:solidFill>
                <a:srgbClr val="F2F2F2"/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기간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2013~2018</a:t>
            </a:r>
            <a:endParaRPr lang="en-US" altLang="ko-KR" sz="1600" dirty="0" smtClean="0">
              <a:solidFill>
                <a:srgbClr val="F2F2F2"/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요소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AC3FEE-F189-4655-A81A-F46D35D28736}"/>
              </a:ext>
            </a:extLst>
          </p:cNvPr>
          <p:cNvSpPr/>
          <p:nvPr/>
        </p:nvSpPr>
        <p:spPr>
          <a:xfrm>
            <a:off x="3599384" y="3388945"/>
            <a:ext cx="8592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출처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 err="1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소방청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___</a:t>
            </a: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지역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경남 </a:t>
            </a:r>
            <a:endParaRPr lang="en-US" altLang="ko-KR" sz="1600" dirty="0" smtClean="0">
              <a:solidFill>
                <a:srgbClr val="F2F2F2"/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기간 </a:t>
            </a: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- </a:t>
            </a:r>
            <a:r>
              <a:rPr lang="ko-KR" altLang="en-US" sz="1600" dirty="0" smtClean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한나체 Pro" pitchFamily="50" charset="-127"/>
                <a:ea typeface="배달의민족 한나체 Pro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08" y="1069815"/>
            <a:ext cx="1583996" cy="158399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8" y="2940571"/>
            <a:ext cx="2249962" cy="9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탐색</a:t>
            </a:r>
            <a:r>
              <a:rPr lang="en-US" altLang="ko-KR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C7B0440-3B3D-44F8-A588-1C5834186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2" b="100000" l="1341" r="97765">
                        <a14:foregroundMark x1="37556" y1="5015" x2="63040" y2="6490"/>
                        <a14:foregroundMark x1="32191" y1="8112" x2="51118" y2="8260"/>
                        <a14:foregroundMark x1="33532" y1="4425" x2="71088" y2="5900"/>
                        <a14:foregroundMark x1="33681" y1="6932" x2="72876" y2="9440"/>
                        <a14:foregroundMark x1="60209" y1="8702" x2="73025" y2="8407"/>
                        <a14:foregroundMark x1="33979" y1="2802" x2="57228" y2="3097"/>
                        <a14:foregroundMark x1="37705" y1="3835" x2="59463" y2="2802"/>
                        <a14:foregroundMark x1="60060" y1="3097" x2="66468" y2="6342"/>
                        <a14:foregroundMark x1="55440" y1="2950" x2="47094" y2="10324"/>
                        <a14:backgroundMark x1="42623" y1="50885" x2="48882" y2="4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86" y="1204787"/>
            <a:ext cx="2860318" cy="28901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BA66828-8B8D-4051-8DE5-436D35F7E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7198" l="3428" r="95678">
                        <a14:foregroundMark x1="29359" y1="2212" x2="71088" y2="5605"/>
                        <a14:foregroundMark x1="37556" y1="7817" x2="37556" y2="7817"/>
                        <a14:foregroundMark x1="30999" y1="6785" x2="68554" y2="9735"/>
                        <a14:foregroundMark x1="69300" y1="6932" x2="69300" y2="885"/>
                        <a14:backgroundMark x1="40238" y1="50147" x2="50671" y2="4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23" y="1258923"/>
            <a:ext cx="2860318" cy="28901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3C11EBE-6A1D-4702-9328-260D86700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5" b="98673" l="1788" r="97317">
                        <a14:foregroundMark x1="32936" y1="1475" x2="68703" y2="10767"/>
                        <a14:foregroundMark x1="36364" y1="8407" x2="67064" y2="3540"/>
                        <a14:foregroundMark x1="68554" y1="5605" x2="29061" y2="3245"/>
                        <a14:foregroundMark x1="30999" y1="5457" x2="66617" y2="10767"/>
                        <a14:foregroundMark x1="69747" y1="3687" x2="33085" y2="2802"/>
                        <a14:foregroundMark x1="67809" y1="11062" x2="63934" y2="4277"/>
                        <a14:foregroundMark x1="61252" y1="1917" x2="54993" y2="4425"/>
                        <a14:foregroundMark x1="54694" y1="4425" x2="54694" y2="4425"/>
                        <a14:backgroundMark x1="44560" y1="54867" x2="45455" y2="4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0" y="1258923"/>
            <a:ext cx="2860318" cy="289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811D95-12C6-47EC-B3A3-278D3BF23482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91744" y="69269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 </a:t>
            </a:r>
            <a:r>
              <a:rPr lang="ko-KR" altLang="en-US" dirty="0" err="1" smtClean="0">
                <a:solidFill>
                  <a:srgbClr val="FF0000"/>
                </a:solidFill>
              </a:rPr>
              <a:t>컬럼별</a:t>
            </a:r>
            <a:r>
              <a:rPr lang="ko-KR" altLang="en-US" dirty="0" smtClean="0">
                <a:solidFill>
                  <a:srgbClr val="FF0000"/>
                </a:solidFill>
              </a:rPr>
              <a:t> 타입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CBAF16-EDA6-47B1-9D18-DA986B573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98" l="894" r="92996">
                        <a14:foregroundMark x1="88823" y1="54867" x2="90760" y2="54867"/>
                        <a14:foregroundMark x1="36811" y1="5310" x2="64531" y2="6047"/>
                        <a14:foregroundMark x1="37556" y1="5900" x2="70790" y2="6932"/>
                        <a14:foregroundMark x1="28614" y1="6490" x2="72727" y2="4277"/>
                        <a14:foregroundMark x1="40537" y1="4720" x2="42325" y2="8260"/>
                        <a14:foregroundMark x1="37705" y1="5457" x2="61550" y2="10324"/>
                        <a14:foregroundMark x1="32489" y1="4867" x2="59314" y2="3392"/>
                        <a14:foregroundMark x1="33085" y1="3097" x2="50224" y2="3097"/>
                        <a14:foregroundMark x1="33383" y1="2212" x2="44560" y2="6342"/>
                        <a14:foregroundMark x1="58420" y1="9292" x2="67362" y2="2950"/>
                        <a14:backgroundMark x1="50373" y1="49705" x2="41133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6" y="1273254"/>
            <a:ext cx="2957151" cy="29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DF3F0F-E887-46C4-A3ED-9FA4A761B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5" b="91888" l="6408" r="90462">
                        <a14:foregroundMark x1="7154" y1="23156" x2="7004" y2="15929"/>
                        <a14:foregroundMark x1="46200" y1="92035" x2="53949" y2="91298"/>
                        <a14:foregroundMark x1="90462" y1="54867" x2="90462" y2="51622"/>
                        <a14:foregroundMark x1="38748" y1="4425" x2="62891" y2="5310"/>
                        <a14:foregroundMark x1="37258" y1="2065" x2="60954" y2="8112"/>
                        <a14:foregroundMark x1="36066" y1="8702" x2="62295" y2="3245"/>
                        <a14:foregroundMark x1="37258" y1="4867" x2="63487" y2="5457"/>
                        <a14:foregroundMark x1="34277" y1="3835" x2="47243" y2="7817"/>
                        <a14:foregroundMark x1="48435" y1="7670" x2="66617" y2="4277"/>
                        <a14:foregroundMark x1="54993" y1="9587" x2="71386" y2="7670"/>
                        <a14:foregroundMark x1="56781" y1="7670" x2="60656" y2="6342"/>
                        <a14:backgroundMark x1="49925" y1="52065" x2="50075" y2="48230"/>
                        <a14:backgroundMark x1="48137" y1="59440" x2="53800" y2="45428"/>
                        <a14:backgroundMark x1="43219" y1="57080" x2="45007" y2="47640"/>
                        <a14:backgroundMark x1="54247" y1="58997" x2="39344" y2="42330"/>
                        <a14:backgroundMark x1="59911" y1="57080" x2="44411" y2="42773"/>
                        <a14:backgroundMark x1="40387" y1="64454" x2="59911" y2="48525"/>
                        <a14:backgroundMark x1="47392" y1="41888" x2="43666" y2="57965"/>
                        <a14:backgroundMark x1="44858" y1="39971" x2="49031" y2="38496"/>
                        <a14:backgroundMark x1="51565" y1="38791" x2="59613" y2="42035"/>
                        <a14:backgroundMark x1="59762" y1="45133" x2="62444" y2="51475"/>
                        <a14:backgroundMark x1="61997" y1="52360" x2="59016" y2="59292"/>
                        <a14:backgroundMark x1="61997" y1="58555" x2="59463" y2="60914"/>
                        <a14:backgroundMark x1="61252" y1="60619" x2="49329" y2="65634"/>
                        <a14:backgroundMark x1="42474" y1="58555" x2="38450" y2="51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2" y="1273254"/>
            <a:ext cx="2957151" cy="298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5320122-A38D-45B4-BD79-466079E99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133" l="1490" r="95678">
                        <a14:foregroundMark x1="40537" y1="5310" x2="71088" y2="6195"/>
                        <a14:foregroundMark x1="37854" y1="3097" x2="69896" y2="2950"/>
                        <a14:foregroundMark x1="39791" y1="4867" x2="67511" y2="5457"/>
                        <a14:foregroundMark x1="31595" y1="3392" x2="74516" y2="3835"/>
                        <a14:foregroundMark x1="33979" y1="6195" x2="73025" y2="8997"/>
                        <a14:foregroundMark x1="48137" y1="8407" x2="72131" y2="11062"/>
                        <a14:foregroundMark x1="38599" y1="5900" x2="61401" y2="7375"/>
                        <a14:foregroundMark x1="38897" y1="1475" x2="58867" y2="7227"/>
                        <a14:foregroundMark x1="38450" y1="8260" x2="46051" y2="9292"/>
                        <a14:foregroundMark x1="36960" y1="6637" x2="45753" y2="2802"/>
                        <a14:foregroundMark x1="51416" y1="3982" x2="61401" y2="8407"/>
                        <a14:backgroundMark x1="40686" y1="43510" x2="45604" y2="41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24" y="1308998"/>
            <a:ext cx="2957151" cy="298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B0699C1-E1DC-4B3E-BFBE-A490ECAEC3C7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14582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xmlns="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xmlns="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E3AB57-B621-496B-8F43-28BAF2FED635}"/>
              </a:ext>
            </a:extLst>
          </p:cNvPr>
          <p:cNvSpPr txBox="1"/>
          <p:nvPr/>
        </p:nvSpPr>
        <p:spPr>
          <a:xfrm>
            <a:off x="2315580" y="5301208"/>
            <a:ext cx="75608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별로 산악 사고 유형의 합을 구해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높은 상위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xmlns="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978237"/>
              </p:ext>
            </p:extLst>
          </p:nvPr>
        </p:nvGraphicFramePr>
        <p:xfrm>
          <a:off x="1631504" y="487708"/>
          <a:ext cx="8712968" cy="438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177248"/>
            <a:ext cx="4178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지역별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통합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컬럼명</a:t>
            </a:r>
            <a:r>
              <a:rPr lang="ko-KR" altLang="en-US" dirty="0" smtClean="0"/>
              <a:t> 영어로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불필요한 변수 제거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결측치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앞 뒤 평균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..?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범주화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병합 위해 날짜 데이터 형식 통일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Date</a:t>
            </a:r>
            <a:r>
              <a:rPr lang="ko-KR" altLang="en-US" dirty="0" smtClean="0"/>
              <a:t>기준 병합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288360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컬럼 명 변경후 병합 </a:t>
            </a: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xmlns="" id="{D1F42E90-8DBF-43C6-BA2A-657390FD9CC7}"/>
              </a:ext>
            </a:extLst>
          </p:cNvPr>
          <p:cNvSpPr/>
          <p:nvPr/>
        </p:nvSpPr>
        <p:spPr>
          <a:xfrm>
            <a:off x="3146715" y="5402686"/>
            <a:ext cx="5898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데이터에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OUTER JOIN</a:t>
            </a:r>
            <a:endParaRPr lang="ko-KR" altLang="en-US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xmlns="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45091"/>
              </p:ext>
            </p:extLst>
          </p:nvPr>
        </p:nvGraphicFramePr>
        <p:xfrm>
          <a:off x="2118846" y="1700808"/>
          <a:ext cx="354604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xmlns="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xmlns="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변경 전</a:t>
                      </a:r>
                    </a:p>
                  </a:txBody>
                  <a:tcPr>
                    <a:solidFill>
                      <a:srgbClr val="658BA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변경 후</a:t>
                      </a:r>
                    </a:p>
                  </a:txBody>
                  <a:tcPr>
                    <a:solidFill>
                      <a:srgbClr val="658BA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DATE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SNOW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HUMI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DEW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xmlns="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52907"/>
              </p:ext>
            </p:extLst>
          </p:nvPr>
        </p:nvGraphicFramePr>
        <p:xfrm>
          <a:off x="6672064" y="1706118"/>
          <a:ext cx="354604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xmlns="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xmlns="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/>
                        <a:t>변경 전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3E6E8C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/>
                        <a:t>변경 후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3E6E8C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사고유형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CAUSE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210738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D9EEA71-D99F-4C9A-82E1-7459E7240DB6}"/>
              </a:ext>
            </a:extLst>
          </p:cNvPr>
          <p:cNvGrpSpPr/>
          <p:nvPr/>
        </p:nvGrpSpPr>
        <p:grpSpPr>
          <a:xfrm>
            <a:off x="2281450" y="1124744"/>
            <a:ext cx="7629100" cy="576064"/>
            <a:chOff x="2281450" y="1124744"/>
            <a:chExt cx="7629100" cy="5760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71644E06-CD2B-4CAB-B452-09AA3435A215}"/>
                </a:ext>
              </a:extLst>
            </p:cNvPr>
            <p:cNvSpPr/>
            <p:nvPr/>
          </p:nvSpPr>
          <p:spPr>
            <a:xfrm>
              <a:off x="2281450" y="1124744"/>
              <a:ext cx="2376264" cy="5760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날씨 데이터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E66BDB5-56A6-4F6E-BDB8-5861EA489A52}"/>
                </a:ext>
              </a:extLst>
            </p:cNvPr>
            <p:cNvSpPr/>
            <p:nvPr/>
          </p:nvSpPr>
          <p:spPr>
            <a:xfrm>
              <a:off x="7534286" y="1124744"/>
              <a:ext cx="2376264" cy="5760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사고 데이터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60299A9-53AB-441A-8C16-E221FB6974DB}"/>
              </a:ext>
            </a:extLst>
          </p:cNvPr>
          <p:cNvCxnSpPr/>
          <p:nvPr/>
        </p:nvCxnSpPr>
        <p:spPr>
          <a:xfrm flipV="1">
            <a:off x="5681602" y="2254758"/>
            <a:ext cx="990462" cy="22114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xmlns="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xmlns="" id="{F0B51D7C-710F-4E96-AF08-4EC21E602D2F}"/>
              </a:ext>
            </a:extLst>
          </p:cNvPr>
          <p:cNvSpPr/>
          <p:nvPr/>
        </p:nvSpPr>
        <p:spPr>
          <a:xfrm>
            <a:off x="6672063" y="2039685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6773850-47EC-470C-A213-D903F2A83E56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준비 절차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3A9907C-BF06-4469-BB98-B748450C156E}"/>
              </a:ext>
            </a:extLst>
          </p:cNvPr>
          <p:cNvSpPr/>
          <p:nvPr/>
        </p:nvSpPr>
        <p:spPr>
          <a:xfrm>
            <a:off x="1338536" y="5186809"/>
            <a:ext cx="88376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감소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 컬럼을 사용하지 않는다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날씨를 제외한 나머지 컬럼을 원본 데이터에서 제외한다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" y="2996952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0D85CF1-C77B-4D6C-A077-A0B31D2B7447}"/>
              </a:ext>
            </a:extLst>
          </p:cNvPr>
          <p:cNvSpPr/>
          <p:nvPr/>
        </p:nvSpPr>
        <p:spPr>
          <a:xfrm>
            <a:off x="767408" y="3277680"/>
            <a:ext cx="1728192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2D4F7CE-23A7-40ED-9DEA-5FC0F635651B}"/>
              </a:ext>
            </a:extLst>
          </p:cNvPr>
          <p:cNvSpPr/>
          <p:nvPr/>
        </p:nvSpPr>
        <p:spPr>
          <a:xfrm>
            <a:off x="3935760" y="3277680"/>
            <a:ext cx="2016224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3303A02-21BE-4F82-9887-F712DC32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7" y="890529"/>
            <a:ext cx="9289585" cy="187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6BEE24D-B5EB-4097-9651-66F5F4429A4E}"/>
              </a:ext>
            </a:extLst>
          </p:cNvPr>
          <p:cNvSpPr/>
          <p:nvPr/>
        </p:nvSpPr>
        <p:spPr>
          <a:xfrm>
            <a:off x="2513740" y="1516273"/>
            <a:ext cx="2088232" cy="31537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22C1AFD4-35D9-4BB8-AE6C-D8E757C502B7}"/>
              </a:ext>
            </a:extLst>
          </p:cNvPr>
          <p:cNvSpPr/>
          <p:nvPr/>
        </p:nvSpPr>
        <p:spPr>
          <a:xfrm>
            <a:off x="7896200" y="1567889"/>
            <a:ext cx="720080" cy="20492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A8463EB5-DA8B-4B8B-83AB-4C2D674C769E}"/>
              </a:ext>
            </a:extLst>
          </p:cNvPr>
          <p:cNvSpPr/>
          <p:nvPr/>
        </p:nvSpPr>
        <p:spPr>
          <a:xfrm>
            <a:off x="2524974" y="1092039"/>
            <a:ext cx="8118764" cy="27434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07C1251-5BF0-47BF-A589-DD77EF721607}"/>
              </a:ext>
            </a:extLst>
          </p:cNvPr>
          <p:cNvGrpSpPr/>
          <p:nvPr/>
        </p:nvGrpSpPr>
        <p:grpSpPr>
          <a:xfrm>
            <a:off x="2619760" y="852918"/>
            <a:ext cx="6952480" cy="1740883"/>
            <a:chOff x="1631504" y="916375"/>
            <a:chExt cx="9167654" cy="17669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A0E52BDD-4E70-47F7-9923-00E550BEB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916375"/>
              <a:ext cx="9167654" cy="176691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10F48C50-2ECA-4096-81F3-B9362B116FF9}"/>
                </a:ext>
              </a:extLst>
            </p:cNvPr>
            <p:cNvSpPr/>
            <p:nvPr/>
          </p:nvSpPr>
          <p:spPr>
            <a:xfrm>
              <a:off x="7968208" y="1700808"/>
              <a:ext cx="792088" cy="273695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470E9ACE-15A4-4240-B1F6-DFBA93DDEEBB}"/>
                </a:ext>
              </a:extLst>
            </p:cNvPr>
            <p:cNvSpPr/>
            <p:nvPr/>
          </p:nvSpPr>
          <p:spPr>
            <a:xfrm>
              <a:off x="3287688" y="1729750"/>
              <a:ext cx="1440161" cy="24475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28CE707-269C-4810-BC39-870B24D4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14" y="2751043"/>
            <a:ext cx="7907534" cy="18081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D128B9DF-9EAD-43A6-9ABA-E335EC799A76}"/>
              </a:ext>
            </a:extLst>
          </p:cNvPr>
          <p:cNvSpPr/>
          <p:nvPr/>
        </p:nvSpPr>
        <p:spPr>
          <a:xfrm>
            <a:off x="3719736" y="2924944"/>
            <a:ext cx="648072" cy="108012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E5D6885-0CBB-4E6D-B16B-62118E1C6542}"/>
              </a:ext>
            </a:extLst>
          </p:cNvPr>
          <p:cNvSpPr/>
          <p:nvPr/>
        </p:nvSpPr>
        <p:spPr>
          <a:xfrm>
            <a:off x="2220914" y="5085184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79395E-C799-40A3-86BF-04D6C381ED20}"/>
              </a:ext>
            </a:extLst>
          </p:cNvPr>
          <p:cNvSpPr/>
          <p:nvPr/>
        </p:nvSpPr>
        <p:spPr>
          <a:xfrm>
            <a:off x="2615387" y="5454516"/>
            <a:ext cx="784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Snow, Rain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빈 값을 기상청 데이터와 비교 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평균대체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이하의 연속된 빈 데이터를 위아래 데이터의 평균 값으로 대체하여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제거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667BAD3-9145-40CA-8205-E61BF67B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76" y="816003"/>
            <a:ext cx="6810008" cy="37009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7566682-F3AF-4AB3-8484-4ECDE44CDDC8}"/>
              </a:ext>
            </a:extLst>
          </p:cNvPr>
          <p:cNvSpPr/>
          <p:nvPr/>
        </p:nvSpPr>
        <p:spPr>
          <a:xfrm>
            <a:off x="5159896" y="2434580"/>
            <a:ext cx="5688632" cy="64807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568D0C2-D7E6-4E73-8DE0-68B3AEFC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409054"/>
            <a:ext cx="2448272" cy="20753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E560C76-9F5B-42A8-9528-41B16A11DA5F}"/>
              </a:ext>
            </a:extLst>
          </p:cNvPr>
          <p:cNvGrpSpPr/>
          <p:nvPr/>
        </p:nvGrpSpPr>
        <p:grpSpPr>
          <a:xfrm>
            <a:off x="2495550" y="4962939"/>
            <a:ext cx="2183611" cy="1214145"/>
            <a:chOff x="-26393" y="4943956"/>
            <a:chExt cx="2183611" cy="121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832ABD46-AD8E-40CE-BDE8-EEA01B51676B}"/>
                </a:ext>
              </a:extLst>
            </p:cNvPr>
            <p:cNvSpPr/>
            <p:nvPr/>
          </p:nvSpPr>
          <p:spPr>
            <a:xfrm>
              <a:off x="-26393" y="5788769"/>
              <a:ext cx="2153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간격에 따른 분할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3FF57A5B-F96D-4615-9964-C4514D65D4BE}"/>
                </a:ext>
              </a:extLst>
            </p:cNvPr>
            <p:cNvSpPr/>
            <p:nvPr/>
          </p:nvSpPr>
          <p:spPr>
            <a:xfrm>
              <a:off x="-26393" y="4943956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특성에 따른 분할 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F32402A-CA57-4A2E-A48D-0D4148061EE4}"/>
              </a:ext>
            </a:extLst>
          </p:cNvPr>
          <p:cNvGrpSpPr/>
          <p:nvPr/>
        </p:nvGrpSpPr>
        <p:grpSpPr>
          <a:xfrm>
            <a:off x="2635758" y="5316124"/>
            <a:ext cx="6920484" cy="1601325"/>
            <a:chOff x="2351584" y="5260832"/>
            <a:chExt cx="6920484" cy="16013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D9192AA-2B99-4024-B845-B2684E2AD525}"/>
                </a:ext>
              </a:extLst>
            </p:cNvPr>
            <p:cNvSpPr/>
            <p:nvPr/>
          </p:nvSpPr>
          <p:spPr>
            <a:xfrm>
              <a:off x="2351584" y="5877272"/>
              <a:ext cx="6920484" cy="984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사고의 발생 유무에 따라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조정하여 컬럼에 추가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Temp, </a:t>
              </a:r>
              <a:r>
                <a:rPr lang="en-US" altLang="ko-KR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wind, dew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 간격으로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단계로 구분하여 컬럼에 추가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Snow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Rain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데이터를 발생유무에 따라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조정하여 컬럼에 추가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A08EC7F6-4F05-4F32-ADC5-A4B07AC288C1}"/>
                </a:ext>
              </a:extLst>
            </p:cNvPr>
            <p:cNvSpPr/>
            <p:nvPr/>
          </p:nvSpPr>
          <p:spPr>
            <a:xfrm>
              <a:off x="2351584" y="5260832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수치형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연속형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산악사고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범주형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–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명목형 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1384" y="411039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Accident, causes</a:t>
            </a:r>
          </a:p>
          <a:p>
            <a:r>
              <a:rPr lang="en-US" altLang="ko-KR" dirty="0" smtClean="0"/>
              <a:t> 0, 1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D9192AA-2B99-4024-B845-B2684E2AD525}"/>
              </a:ext>
            </a:extLst>
          </p:cNvPr>
          <p:cNvSpPr/>
          <p:nvPr/>
        </p:nvSpPr>
        <p:spPr>
          <a:xfrm>
            <a:off x="2999656" y="5502534"/>
            <a:ext cx="6089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전처리를 마치고 분석을 위한 분석의 유형에 따라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적절한 컬럼을 사용한다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E0FDFB-25CD-401F-A7B4-3C4E400B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96" y="818040"/>
            <a:ext cx="6810008" cy="37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6D8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xmlns="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xmlns="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xmlns="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xmlns="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xmlns="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xmlns="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xmlns="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xmlns="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xmlns="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xmlns="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xmlns="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xmlns="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xmlns="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xmlns="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xmlns="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xmlns="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xmlns="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xmlns="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577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6A91D6-E3F0-4B95-8D86-9BDF1A82EDC1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D9192AA-2B99-4024-B845-B2684E2AD525}"/>
              </a:ext>
            </a:extLst>
          </p:cNvPr>
          <p:cNvSpPr/>
          <p:nvPr/>
        </p:nvSpPr>
        <p:spPr>
          <a:xfrm>
            <a:off x="983432" y="4849775"/>
            <a:ext cx="968507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간의 연관성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en-US" altLang="ko-KR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산악사고가 날씨에 영향을 받는지 통계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통해 알아본다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ED22A86-B71D-4570-918E-8B588962493D}"/>
              </a:ext>
            </a:extLst>
          </p:cNvPr>
          <p:cNvSpPr/>
          <p:nvPr/>
        </p:nvSpPr>
        <p:spPr>
          <a:xfrm>
            <a:off x="1522824" y="2634178"/>
            <a:ext cx="84483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원인에 어떤 날씨가 가장 영향이 높을까</a:t>
            </a:r>
            <a:r>
              <a: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A42A4E-04FD-439F-BD79-A55DF903A8AE}"/>
              </a:ext>
            </a:extLst>
          </p:cNvPr>
          <p:cNvSpPr/>
          <p:nvPr/>
        </p:nvSpPr>
        <p:spPr>
          <a:xfrm>
            <a:off x="2082456" y="1435851"/>
            <a:ext cx="73290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사고의 연관성이 있을까</a:t>
            </a:r>
            <a:r>
              <a: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b="1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3632" y="4177248"/>
            <a:ext cx="540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날씨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사고 발생 연관 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</a:t>
            </a:r>
            <a:r>
              <a:rPr lang="ko-KR" altLang="en-US" dirty="0" smtClean="0"/>
              <a:t>가설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로지스틱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3. </a:t>
            </a:r>
            <a:r>
              <a:rPr lang="ko-KR" altLang="en-US" dirty="0" smtClean="0"/>
              <a:t>검증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날씨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사고 유형별 발생  여부 연관 분석</a:t>
            </a:r>
            <a:endParaRPr lang="en-US" altLang="ko-KR" dirty="0" smtClean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가설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 err="1"/>
              <a:t>로지스틱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다시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번분석</a:t>
            </a:r>
            <a:r>
              <a:rPr lang="ko-KR" altLang="en-US" dirty="0"/>
              <a:t> </a:t>
            </a:r>
            <a:r>
              <a:rPr lang="en-US" altLang="ko-KR" dirty="0"/>
              <a:t>accident =&gt; factor </a:t>
            </a:r>
            <a:r>
              <a:rPr lang="ko-KR" altLang="en-US" dirty="0" err="1"/>
              <a:t>로바꿔서</a:t>
            </a:r>
            <a:r>
              <a:rPr lang="ko-KR" altLang="en-US" dirty="0"/>
              <a:t> 다시 분석 </a:t>
            </a:r>
            <a:r>
              <a:rPr lang="en-US" altLang="ko-KR" dirty="0"/>
              <a:t>(chi </a:t>
            </a:r>
            <a:r>
              <a:rPr lang="ko-KR" altLang="en-US" dirty="0"/>
              <a:t>인지 아닌지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분석 </a:t>
            </a:r>
            <a:r>
              <a:rPr lang="ko-KR" altLang="en-US" dirty="0"/>
              <a:t>주피터로 </a:t>
            </a:r>
            <a:r>
              <a:rPr lang="ko-KR" altLang="en-US" dirty="0" smtClean="0"/>
              <a:t>돌리기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분석 패널 회귀분석 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7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D6B780-F41F-4DA6-B424-381D6780A200}"/>
              </a:ext>
            </a:extLst>
          </p:cNvPr>
          <p:cNvSpPr txBox="1"/>
          <p:nvPr/>
        </p:nvSpPr>
        <p:spPr>
          <a:xfrm>
            <a:off x="95672" y="116632"/>
            <a:ext cx="1161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32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</a:t>
            </a:r>
            <a:endParaRPr lang="en-US" altLang="ko-KR" sz="32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1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D6B780-F41F-4DA6-B424-381D6780A200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K-fold Cross Validation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1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F982C02-1DEA-493B-A5B6-10DE325D58B8}"/>
              </a:ext>
            </a:extLst>
          </p:cNvPr>
          <p:cNvSpPr/>
          <p:nvPr/>
        </p:nvSpPr>
        <p:spPr>
          <a:xfrm>
            <a:off x="719412" y="1196752"/>
            <a:ext cx="10873208" cy="31683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291FAB6-A334-4D5F-81BC-7E831C666470}"/>
              </a:ext>
            </a:extLst>
          </p:cNvPr>
          <p:cNvSpPr/>
          <p:nvPr/>
        </p:nvSpPr>
        <p:spPr>
          <a:xfrm>
            <a:off x="1271464" y="1700808"/>
            <a:ext cx="102971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기계 학습 모델들은 사용자가 따로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지정해야하는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Hyperparameter들이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있으며,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기계 학습 알고리즘이 최고의 성능을 내기 위해서 사용자는 적합한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Hyperparameter를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지정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모델들에 의한 기계 학습 모델을 데이터에 적용한 뒤,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성능을 측정하여 가장 좋은 성능을 가지는 </a:t>
            </a:r>
            <a:r>
              <a:rPr lang="ko-KR" altLang="en-US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모델을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D6B780-F41F-4DA6-B424-381D6780A200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K-fold Cross Validation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5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K-fold Cross Validation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겹 교차검증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(k-fold cross validation)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교차 검증은 모든 데이터가 최소 한 번은 테스트셋으로 쓰이게 함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교차 검증을 통해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성능평가 지표가 나오게 되고 이를 평균을 내어 모델의 성능을 평가합니다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882" y="1340768"/>
            <a:ext cx="6510235" cy="272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ROC – Curve ( Receiver Operating Characteristics )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4444D63-BA02-4EE5-A984-0C1185218369}"/>
              </a:ext>
            </a:extLst>
          </p:cNvPr>
          <p:cNvSpPr/>
          <p:nvPr/>
        </p:nvSpPr>
        <p:spPr>
          <a:xfrm>
            <a:off x="227348" y="5115790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정확성을 검증하기 위한 그래프이다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 Rate (Specificity)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값의 비율로 하고 세로축을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 Rate (Sensitive)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하여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ko-KR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Sensitive</a:t>
            </a:r>
            <a:r>
              <a:rPr lang="ko-KR" altLang="ko-KR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ko-KR" i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Recall</a:t>
            </a:r>
            <a:r>
              <a:rPr lang="ko-KR" altLang="ko-KR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) = (TP) / </a:t>
            </a:r>
            <a:r>
              <a:rPr lang="ko-KR" altLang="ko-KR" i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en-US" altLang="ko-KR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Specificity</a:t>
            </a:r>
            <a:r>
              <a:rPr lang="ko-KR" altLang="ko-KR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= TN / TN+FP</a:t>
            </a:r>
            <a:r>
              <a:rPr lang="en-US" altLang="ko-KR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예측 결과를 실제 결과 데이터와 비교하여 위의 공식을 이용해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X,Y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좌표를 만들고 그래프를 그리게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754714D-9AA5-483D-98AD-05A79C15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908720"/>
            <a:ext cx="5882605" cy="354956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353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ROC – Curve ( Receiver Operating Characteristics )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예측된 값들 중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예측된 데이터일 경우가 거짓으로 예측된 데이터의 경우보다 높을 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높게 측정된다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정확성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(ACCURACY)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곡선 아래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 공간을 의미한다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그래프가 로지스틱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나이브베이즈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 결정 트리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포레스트 모두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분류했다는 의미가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709C0C6-75EB-4CB7-BEFA-B9360CAF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980728"/>
            <a:ext cx="5004940" cy="353140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  <p:pic>
        <p:nvPicPr>
          <p:cNvPr id="3074" name="Picture 2" descr="https://miro.medium.com/max/875/0*-dBz1HonBn39H0xc.png">
            <a:extLst>
              <a:ext uri="{FF2B5EF4-FFF2-40B4-BE49-F238E27FC236}">
                <a16:creationId xmlns:a16="http://schemas.microsoft.com/office/drawing/2014/main" xmlns="" id="{8BA38A62-87F0-4D4B-B7D6-ED99CFF9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24744"/>
            <a:ext cx="4757619" cy="2962075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2F2F2"/>
                </a:solidFill>
              </a:rPr>
              <a:t>데이터를 </a:t>
            </a:r>
            <a:r>
              <a:rPr lang="en-US" altLang="ko-KR" dirty="0">
                <a:solidFill>
                  <a:srgbClr val="F2F2F2"/>
                </a:solidFill>
              </a:rPr>
              <a:t>3:7</a:t>
            </a:r>
            <a:r>
              <a:rPr lang="ko-KR" altLang="en-US" dirty="0">
                <a:solidFill>
                  <a:srgbClr val="F2F2F2"/>
                </a:solidFill>
              </a:rPr>
              <a:t>로 나누어 </a:t>
            </a:r>
            <a:r>
              <a:rPr lang="en-US" altLang="ko-KR" dirty="0">
                <a:solidFill>
                  <a:srgbClr val="F2F2F2"/>
                </a:solidFill>
              </a:rPr>
              <a:t>train, test set</a:t>
            </a:r>
            <a:r>
              <a:rPr lang="ko-KR" altLang="en-US" dirty="0">
                <a:solidFill>
                  <a:srgbClr val="F2F2F2"/>
                </a:solidFill>
              </a:rPr>
              <a:t>으로 나눔</a:t>
            </a:r>
            <a:endParaRPr lang="en-US" altLang="ko-KR" dirty="0">
              <a:solidFill>
                <a:srgbClr val="F2F2F2"/>
              </a:solidFill>
            </a:endParaRPr>
          </a:p>
          <a:p>
            <a:r>
              <a:rPr lang="en-US" altLang="ko-KR" dirty="0">
                <a:solidFill>
                  <a:srgbClr val="F2F2F2"/>
                </a:solidFill>
              </a:rPr>
              <a:t>X  : ['temp', 'wind', 'rain', '</a:t>
            </a:r>
            <a:r>
              <a:rPr lang="en-US" altLang="ko-KR" dirty="0" err="1">
                <a:solidFill>
                  <a:srgbClr val="F2F2F2"/>
                </a:solidFill>
              </a:rPr>
              <a:t>humi</a:t>
            </a:r>
            <a:r>
              <a:rPr lang="en-US" altLang="ko-KR" dirty="0">
                <a:solidFill>
                  <a:srgbClr val="F2F2F2"/>
                </a:solidFill>
              </a:rPr>
              <a:t>', 'dew', 'snow']</a:t>
            </a:r>
          </a:p>
          <a:p>
            <a:r>
              <a:rPr lang="en-US" altLang="ko-KR" dirty="0">
                <a:solidFill>
                  <a:srgbClr val="F2F2F2"/>
                </a:solidFill>
              </a:rPr>
              <a:t>Y : accident (0, 1)</a:t>
            </a:r>
          </a:p>
          <a:p>
            <a:endParaRPr lang="ko-KR" alt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025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xmlns="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xmlns="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xmlns="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xmlns="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xmlns="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xmlns="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xmlns="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xmlns="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xmlns="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xmlns="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xmlns="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xmlns="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xmlns="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xmlns="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xmlns="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xmlns="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xmlns="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xmlns="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292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D763B42-2395-4281-830C-1C8E1FE5FA7C}"/>
              </a:ext>
            </a:extLst>
          </p:cNvPr>
          <p:cNvSpPr/>
          <p:nvPr/>
        </p:nvSpPr>
        <p:spPr>
          <a:xfrm>
            <a:off x="-96688" y="5026370"/>
            <a:ext cx="12025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한 모델이 새로운 데이터를 예측할 수 있는 능력은</a:t>
            </a: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모델이 기존의 데이터를 얼마나 잘 설명하는지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그 모델이 얼마나 간단한지의 두 요소에 의해 결정된다는 것을 말해주며</a:t>
            </a: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점수가 낮아질수록 그 모델의 적합성이 높다는 것이 증명 되었습니다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0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D763B42-2395-4281-830C-1C8E1FE5FA7C}"/>
              </a:ext>
            </a:extLst>
          </p:cNvPr>
          <p:cNvSpPr/>
          <p:nvPr/>
        </p:nvSpPr>
        <p:spPr>
          <a:xfrm>
            <a:off x="0" y="5364034"/>
            <a:ext cx="120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방법에 맞추어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사고원인에 대한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적합성을 검사하여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적합한 날씨 영향 요소를 파악하고 다음으로 진행될 분석인 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r>
              <a:rPr lang="en-US" altLang="ko-KR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사용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183A1E-D5E3-4A78-982F-BDA0C644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847878"/>
            <a:ext cx="5472608" cy="38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A4B6C93-C1A7-4E1B-971F-6FF9ED00A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3" y="910461"/>
            <a:ext cx="5003552" cy="353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8314728-3576-4E22-AAEE-A8669C011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910461"/>
            <a:ext cx="5210030" cy="35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087BAC-2313-4580-BFDA-E25C034F7204}"/>
              </a:ext>
            </a:extLst>
          </p:cNvPr>
          <p:cNvSpPr/>
          <p:nvPr/>
        </p:nvSpPr>
        <p:spPr>
          <a:xfrm>
            <a:off x="1055440" y="908720"/>
            <a:ext cx="10585176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 목표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최소화를 목표로 어떤 날씨에 각별히 조심하여 등산을 즐겨야 하는지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경고하는 알림 망 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 목표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 등산 인구에 대한 안전 망 구축 및 예방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효율적 배치 </a:t>
            </a:r>
            <a:endParaRPr lang="en-US" altLang="ko-KR" sz="20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7570FBE-49A3-4E59-8DAA-BB3C525226CC}"/>
              </a:ext>
            </a:extLst>
          </p:cNvPr>
          <p:cNvSpPr/>
          <p:nvPr/>
        </p:nvSpPr>
        <p:spPr>
          <a:xfrm>
            <a:off x="1499574" y="1268760"/>
            <a:ext cx="919285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발생 후 산악 구조 골든 타임 내 구조 및 성공률 상승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날씨 위험도 예측을 통한 사전 사고율 하락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5163694" y="4283804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xmlns="" id="{D24CC0F2-B734-4B4B-AC44-B8A6908FC4FF}"/>
              </a:ext>
            </a:extLst>
          </p:cNvPr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xmlns="" id="{CB663ED8-77AB-4150-A857-D7BB1D47EE11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2F2F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F2F2F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xmlns="" id="{209021A8-DAD1-4009-8BF3-F28110D4778D}"/>
              </a:ext>
            </a:extLst>
          </p:cNvPr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xmlns="" id="{E60A6AA3-CB65-4D56-91EE-9A02223465E4}"/>
              </a:ext>
            </a:extLst>
          </p:cNvPr>
          <p:cNvSpPr/>
          <p:nvPr/>
        </p:nvSpPr>
        <p:spPr>
          <a:xfrm>
            <a:off x="4811042" y="4067780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dirty="0">
              <a:solidFill>
                <a:srgbClr val="F2F2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3A0E9C-223B-44E9-92CB-8FD7FEBB38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-37969" y="-10875"/>
            <a:ext cx="12206624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7378A2-1B59-4B3F-B0CB-AF991EF29E1B}"/>
              </a:ext>
            </a:extLst>
          </p:cNvPr>
          <p:cNvSpPr/>
          <p:nvPr/>
        </p:nvSpPr>
        <p:spPr>
          <a:xfrm>
            <a:off x="-37969" y="7173416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7037616" y="9328388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7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934FAE2-46DE-43C7-A330-86804761D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9124"/>
          <a:stretch/>
        </p:blipFill>
        <p:spPr>
          <a:xfrm>
            <a:off x="0" y="-33951"/>
            <a:ext cx="12192000" cy="6904152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7378A2-1B59-4B3F-B0CB-AF991EF29E1B}"/>
              </a:ext>
            </a:extLst>
          </p:cNvPr>
          <p:cNvSpPr/>
          <p:nvPr/>
        </p:nvSpPr>
        <p:spPr>
          <a:xfrm>
            <a:off x="119336" y="7317432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1DE0075-C3E4-482E-9535-9416935959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7747" y="-2741680"/>
            <a:ext cx="54953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6096353" cy="6889240"/>
          </a:xfrm>
          <a:prstGeom prst="rect">
            <a:avLst/>
          </a:prstGeom>
          <a:solidFill>
            <a:srgbClr val="02595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720122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093510F-4193-45AE-947D-6D1C11D32DCA}"/>
              </a:ext>
            </a:extLst>
          </p:cNvPr>
          <p:cNvGrpSpPr/>
          <p:nvPr/>
        </p:nvGrpSpPr>
        <p:grpSpPr>
          <a:xfrm>
            <a:off x="6529513" y="866229"/>
            <a:ext cx="5287010" cy="5125542"/>
            <a:chOff x="5447928" y="881849"/>
            <a:chExt cx="5287010" cy="512554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C5F23CC-A91E-4AE8-9D39-DFA26F958E3C}"/>
                </a:ext>
              </a:extLst>
            </p:cNvPr>
            <p:cNvSpPr/>
            <p:nvPr/>
          </p:nvSpPr>
          <p:spPr>
            <a:xfrm>
              <a:off x="7770411" y="3466074"/>
              <a:ext cx="45719" cy="218285"/>
            </a:xfrm>
            <a:prstGeom prst="rect">
              <a:avLst/>
            </a:prstGeom>
            <a:solidFill>
              <a:srgbClr val="A690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3F4CFE1-76B2-4E96-A7A8-2317010CF701}"/>
                </a:ext>
              </a:extLst>
            </p:cNvPr>
            <p:cNvGrpSpPr/>
            <p:nvPr/>
          </p:nvGrpSpPr>
          <p:grpSpPr>
            <a:xfrm>
              <a:off x="5447928" y="881849"/>
              <a:ext cx="5287010" cy="5125542"/>
              <a:chOff x="5447928" y="881849"/>
              <a:chExt cx="5287010" cy="512554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A99C4A09-8F6C-4046-A64B-D19E09DB9731}"/>
                  </a:ext>
                </a:extLst>
              </p:cNvPr>
              <p:cNvSpPr/>
              <p:nvPr/>
            </p:nvSpPr>
            <p:spPr>
              <a:xfrm>
                <a:off x="6365053" y="3466074"/>
                <a:ext cx="45720" cy="218285"/>
              </a:xfrm>
              <a:prstGeom prst="rect">
                <a:avLst/>
              </a:prstGeom>
              <a:solidFill>
                <a:srgbClr val="A6907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xmlns="" id="{841A66A5-DE13-4D69-9CC8-F2FE7CB2F088}"/>
                  </a:ext>
                </a:extLst>
              </p:cNvPr>
              <p:cNvGrpSpPr/>
              <p:nvPr/>
            </p:nvGrpSpPr>
            <p:grpSpPr>
              <a:xfrm>
                <a:off x="5447928" y="881849"/>
                <a:ext cx="5287010" cy="5125542"/>
                <a:chOff x="5447928" y="881849"/>
                <a:chExt cx="5287010" cy="51255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xmlns="" id="{22FF5D14-EB38-42EE-928C-D8CF1442262F}"/>
                    </a:ext>
                  </a:extLst>
                </p:cNvPr>
                <p:cNvGrpSpPr/>
                <p:nvPr/>
              </p:nvGrpSpPr>
              <p:grpSpPr>
                <a:xfrm>
                  <a:off x="5447928" y="881849"/>
                  <a:ext cx="5287010" cy="5125542"/>
                  <a:chOff x="6689709" y="767260"/>
                  <a:chExt cx="5287010" cy="5125542"/>
                </a:xfrm>
              </p:grpSpPr>
              <p:sp>
                <p:nvSpPr>
                  <p:cNvPr id="12" name="Freeform 36">
                    <a:extLst>
                      <a:ext uri="{FF2B5EF4-FFF2-40B4-BE49-F238E27FC236}">
                        <a16:creationId xmlns:a16="http://schemas.microsoft.com/office/drawing/2014/main" xmlns="" id="{34416EFA-FFEC-47B0-B4AA-DB4A0177D7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632504" y="2864541"/>
                    <a:ext cx="215408" cy="362295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xmlns="" id="{317E8728-5CA4-4C25-A247-B8A36522C7DC}"/>
                      </a:ext>
                    </a:extLst>
                  </p:cNvPr>
                  <p:cNvSpPr/>
                  <p:nvPr/>
                </p:nvSpPr>
                <p:spPr>
                  <a:xfrm>
                    <a:off x="7684708" y="2190164"/>
                    <a:ext cx="3307836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수집 데이터 선정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xmlns="" id="{A9D59652-9B94-4373-AAC5-BE2C5F59D4AE}"/>
                      </a:ext>
                    </a:extLst>
                  </p:cNvPr>
                  <p:cNvSpPr/>
                  <p:nvPr/>
                </p:nvSpPr>
                <p:spPr>
                  <a:xfrm>
                    <a:off x="7599580" y="5373216"/>
                    <a:ext cx="3392964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서비스 활용 방안    기대 효과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xmlns="" id="{9501A15A-61AA-4D08-A4B4-0A39D941D6B1}"/>
                      </a:ext>
                    </a:extLst>
                  </p:cNvPr>
                  <p:cNvSpPr/>
                  <p:nvPr/>
                </p:nvSpPr>
                <p:spPr>
                  <a:xfrm>
                    <a:off x="7680176" y="1178564"/>
                    <a:ext cx="190164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주제 선정 배경 및 이유 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xmlns="" id="{8CF8E197-15A1-43F5-8DB8-918A518193EF}"/>
                      </a:ext>
                    </a:extLst>
                  </p:cNvPr>
                  <p:cNvSpPr/>
                  <p:nvPr/>
                </p:nvSpPr>
                <p:spPr>
                  <a:xfrm>
                    <a:off x="7684708" y="3287585"/>
                    <a:ext cx="3827475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         데이터 전처리 결과    분석 계획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xmlns="" id="{369323A4-E889-4245-A8F9-7046C63FB96D}"/>
                      </a:ext>
                    </a:extLst>
                  </p:cNvPr>
                  <p:cNvSpPr/>
                  <p:nvPr/>
                </p:nvSpPr>
                <p:spPr>
                  <a:xfrm>
                    <a:off x="7599580" y="4345149"/>
                    <a:ext cx="4377139" cy="346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ROC-Curve AIC     </a:t>
                    </a:r>
                    <a:r>
                      <a:rPr lang="ko-KR" altLang="en-US" sz="1200" dirty="0">
                        <a:solidFill>
                          <a:prstClr val="white">
                            <a:lumMod val="50000"/>
                          </a:prst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모델 적합성 검사      로지스틱 회귀분석</a:t>
                    </a:r>
                    <a:endParaRPr lang="en-US" altLang="ko-KR" sz="1200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99EC39BD-7C97-4505-BA26-94F48559E232}"/>
                      </a:ext>
                    </a:extLst>
                  </p:cNvPr>
                  <p:cNvSpPr/>
                  <p:nvPr/>
                </p:nvSpPr>
                <p:spPr>
                  <a:xfrm>
                    <a:off x="7476353" y="767260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공모 배경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xmlns="" id="{C60C064B-0AEF-4A22-8009-692C98734ACF}"/>
                      </a:ext>
                    </a:extLst>
                  </p:cNvPr>
                  <p:cNvSpPr/>
                  <p:nvPr/>
                </p:nvSpPr>
                <p:spPr>
                  <a:xfrm>
                    <a:off x="7478022" y="1747797"/>
                    <a:ext cx="1582484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정의 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xmlns="" id="{62403158-1398-4C08-A51A-140ACA74F90C}"/>
                      </a:ext>
                    </a:extLst>
                  </p:cNvPr>
                  <p:cNvSpPr/>
                  <p:nvPr/>
                </p:nvSpPr>
                <p:spPr>
                  <a:xfrm>
                    <a:off x="7476353" y="2880176"/>
                    <a:ext cx="330891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데이터 전처리 및 분석 계획 </a:t>
                    </a:r>
                    <a:endParaRPr lang="en-US" altLang="ko-KR" sz="2000" b="1" dirty="0">
                      <a:solidFill>
                        <a:prstClr val="white">
                          <a:lumMod val="50000"/>
                        </a:prst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3BB3C3BB-AE4E-4295-9AD0-EDE73C4D89CD}"/>
                      </a:ext>
                    </a:extLst>
                  </p:cNvPr>
                  <p:cNvSpPr/>
                  <p:nvPr/>
                </p:nvSpPr>
                <p:spPr>
                  <a:xfrm>
                    <a:off x="7438695" y="394561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xmlns="" id="{EED9B0C9-525B-449C-AE8F-6B697AF5720D}"/>
                      </a:ext>
                    </a:extLst>
                  </p:cNvPr>
                  <p:cNvSpPr/>
                  <p:nvPr/>
                </p:nvSpPr>
                <p:spPr>
                  <a:xfrm>
                    <a:off x="7454504" y="4969472"/>
                    <a:ext cx="1253869" cy="5155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최종 결과</a:t>
                    </a:r>
                    <a:endParaRPr lang="en-US" altLang="ko-KR" sz="20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xmlns="" id="{60C1B0E1-0682-48B9-A4FF-1511BD6EC6E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767260"/>
                    <a:ext cx="5173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1.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16F01138-839C-4671-9DE7-95AE327493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1844297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2.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829250D0-6A77-4C65-ACF2-C12806AE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2880176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3.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87073EAE-D9E0-4E8A-AE7F-2E6A2B1F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3940059"/>
                    <a:ext cx="74898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4.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xmlns="" id="{A768381C-7162-409E-AC00-2E24D3BFF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709" y="4969472"/>
                    <a:ext cx="6838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4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5.</a:t>
                    </a:r>
                    <a:endParaRPr lang="ko-KR" altLang="en-US" sz="5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xmlns="" id="{14EAEE87-DA50-40F3-9C3A-6C6983CDE1AE}"/>
                      </a:ext>
                    </a:extLst>
                  </p:cNvPr>
                  <p:cNvSpPr/>
                  <p:nvPr/>
                </p:nvSpPr>
                <p:spPr>
                  <a:xfrm>
                    <a:off x="7608168" y="1249455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6FCF6877-56F6-4761-A823-5BEA6CE9B859}"/>
                      </a:ext>
                    </a:extLst>
                  </p:cNvPr>
                  <p:cNvSpPr/>
                  <p:nvPr/>
                </p:nvSpPr>
                <p:spPr>
                  <a:xfrm>
                    <a:off x="7631027" y="2255181"/>
                    <a:ext cx="45719" cy="235329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xmlns="" id="{49B924E0-DC95-4F5A-BEDE-FD7CA8A9FC9B}"/>
                      </a:ext>
                    </a:extLst>
                  </p:cNvPr>
                  <p:cNvSpPr/>
                  <p:nvPr/>
                </p:nvSpPr>
                <p:spPr>
                  <a:xfrm>
                    <a:off x="7608168" y="439437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FF305231-73BC-4325-B2A2-603C047E6954}"/>
                      </a:ext>
                    </a:extLst>
                  </p:cNvPr>
                  <p:cNvSpPr/>
                  <p:nvPr/>
                </p:nvSpPr>
                <p:spPr>
                  <a:xfrm>
                    <a:off x="7606834" y="5425918"/>
                    <a:ext cx="45720" cy="235330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xmlns="" id="{93FE8F04-E33F-4F90-8BB1-FD81319B1D02}"/>
                      </a:ext>
                    </a:extLst>
                  </p:cNvPr>
                  <p:cNvSpPr/>
                  <p:nvPr/>
                </p:nvSpPr>
                <p:spPr>
                  <a:xfrm>
                    <a:off x="10506133" y="3358871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xmlns="" id="{857C334E-167F-4FEA-BE3F-C08510D87ACC}"/>
                      </a:ext>
                    </a:extLst>
                  </p:cNvPr>
                  <p:cNvSpPr/>
                  <p:nvPr/>
                </p:nvSpPr>
                <p:spPr>
                  <a:xfrm>
                    <a:off x="10460413" y="4413525"/>
                    <a:ext cx="45720" cy="218285"/>
                  </a:xfrm>
                  <a:prstGeom prst="rect">
                    <a:avLst/>
                  </a:prstGeom>
                  <a:solidFill>
                    <a:srgbClr val="A69076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xmlns="" id="{C11586A6-E5C3-49E7-A66A-C048B2FA6CED}"/>
                    </a:ext>
                  </a:extLst>
                </p:cNvPr>
                <p:cNvSpPr/>
                <p:nvPr/>
              </p:nvSpPr>
              <p:spPr>
                <a:xfrm>
                  <a:off x="7770411" y="4523336"/>
                  <a:ext cx="45719" cy="218285"/>
                </a:xfrm>
                <a:prstGeom prst="rect">
                  <a:avLst/>
                </a:prstGeom>
                <a:solidFill>
                  <a:srgbClr val="A69076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634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1DE0075-C3E4-482E-9535-941693595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4"/>
          <a:stretch/>
        </p:blipFill>
        <p:spPr>
          <a:xfrm>
            <a:off x="-13080" y="-10875"/>
            <a:ext cx="12192000" cy="711228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7378A2-1B59-4B3F-B0CB-AF991EF29E1B}"/>
              </a:ext>
            </a:extLst>
          </p:cNvPr>
          <p:cNvSpPr/>
          <p:nvPr/>
        </p:nvSpPr>
        <p:spPr>
          <a:xfrm>
            <a:off x="-13080" y="7187549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864007" y="-97016"/>
            <a:ext cx="8712968" cy="7414447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285522" cy="6858000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167" y="4653136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75"/>
            <a:ext cx="12265171" cy="689401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7378A2-1B59-4B3F-B0CB-AF991EF29E1B}"/>
              </a:ext>
            </a:extLst>
          </p:cNvPr>
          <p:cNvSpPr/>
          <p:nvPr/>
        </p:nvSpPr>
        <p:spPr>
          <a:xfrm>
            <a:off x="-122898" y="-41763"/>
            <a:ext cx="12361857" cy="682272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52F36F-679C-463D-998E-D1D59A8D3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7" y="-50743"/>
            <a:ext cx="416826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7D45D5-D956-4533-A483-2FAD98D95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>
          <a:xfrm>
            <a:off x="6914836" y="5791"/>
            <a:ext cx="5277164" cy="6846417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138189" y="-294151"/>
            <a:ext cx="8712968" cy="7344816"/>
            <a:chOff x="5705933" y="7222502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705933" y="7222502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4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46A28E-339F-4FCA-9316-3D9E966E0DAF}"/>
              </a:ext>
            </a:extLst>
          </p:cNvPr>
          <p:cNvGrpSpPr/>
          <p:nvPr/>
        </p:nvGrpSpPr>
        <p:grpSpPr>
          <a:xfrm>
            <a:off x="-1352107" y="7278204"/>
            <a:ext cx="11553825" cy="1423866"/>
            <a:chOff x="-744760" y="1054976"/>
            <a:chExt cx="11553825" cy="1423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4B7D774-48DF-4E70-B0C7-72A5EED6AE78}"/>
                </a:ext>
              </a:extLst>
            </p:cNvPr>
            <p:cNvGrpSpPr/>
            <p:nvPr/>
          </p:nvGrpSpPr>
          <p:grpSpPr>
            <a:xfrm>
              <a:off x="-744760" y="1058246"/>
              <a:ext cx="10525126" cy="1420596"/>
              <a:chOff x="-246079" y="5653930"/>
              <a:chExt cx="10525126" cy="1420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6790BFE7-A3D6-48D9-B85A-6162F3421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6078" y="6347128"/>
                <a:ext cx="10525125" cy="727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BA8F4EEE-4C9A-489A-8638-61085356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6079" y="5653930"/>
                <a:ext cx="10525125" cy="72739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1357DEE-D85E-4291-8BA0-6218ABAA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365" y="1054976"/>
              <a:ext cx="1028700" cy="142386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22FF5D14-EB38-42EE-928C-D8CF1442262F}"/>
              </a:ext>
            </a:extLst>
          </p:cNvPr>
          <p:cNvGrpSpPr/>
          <p:nvPr/>
        </p:nvGrpSpPr>
        <p:grpSpPr>
          <a:xfrm>
            <a:off x="5447928" y="881849"/>
            <a:ext cx="5287010" cy="5125542"/>
            <a:chOff x="6689709" y="767260"/>
            <a:chExt cx="5287010" cy="51255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317E8728-5CA4-4C25-A247-B8A36522C7DC}"/>
                </a:ext>
              </a:extLst>
            </p:cNvPr>
            <p:cNvSpPr/>
            <p:nvPr/>
          </p:nvSpPr>
          <p:spPr>
            <a:xfrm>
              <a:off x="7684708" y="2190164"/>
              <a:ext cx="330783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수집 데이터 선정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9D59652-9B94-4373-AAC5-BE2C5F59D4AE}"/>
                </a:ext>
              </a:extLst>
            </p:cNvPr>
            <p:cNvSpPr/>
            <p:nvPr/>
          </p:nvSpPr>
          <p:spPr>
            <a:xfrm>
              <a:off x="7599580" y="5373216"/>
              <a:ext cx="33929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 활용 방안 </a:t>
              </a:r>
              <a:r>
                <a:rPr lang="ko-KR" altLang="en-US" sz="1200" dirty="0" smtClean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 효과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501A15A-61AA-4D08-A4B4-0A39D941D6B1}"/>
                </a:ext>
              </a:extLst>
            </p:cNvPr>
            <p:cNvSpPr/>
            <p:nvPr/>
          </p:nvSpPr>
          <p:spPr>
            <a:xfrm>
              <a:off x="7680176" y="1178564"/>
              <a:ext cx="190164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 선정 배경 및 이유 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CF8E197-15A1-43F5-8DB8-918A518193EF}"/>
                </a:ext>
              </a:extLst>
            </p:cNvPr>
            <p:cNvSpPr/>
            <p:nvPr/>
          </p:nvSpPr>
          <p:spPr>
            <a:xfrm>
              <a:off x="7604102" y="3280124"/>
              <a:ext cx="3827475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전처리          데이터 전처리 결과    분석 계획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69323A4-E889-4245-A8F9-7046C63FB96D}"/>
                </a:ext>
              </a:extLst>
            </p:cNvPr>
            <p:cNvSpPr/>
            <p:nvPr/>
          </p:nvSpPr>
          <p:spPr>
            <a:xfrm>
              <a:off x="7599580" y="4345149"/>
              <a:ext cx="437713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ROC-Curve AIC    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적합성 검사      로지스틱 회귀분석</a:t>
              </a:r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9EC39BD-7C97-4505-BA26-94F48559E232}"/>
                </a:ext>
              </a:extLst>
            </p:cNvPr>
            <p:cNvSpPr/>
            <p:nvPr/>
          </p:nvSpPr>
          <p:spPr>
            <a:xfrm>
              <a:off x="7476353" y="767260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공모 배경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60C064B-0AEF-4A22-8009-692C98734ACF}"/>
                </a:ext>
              </a:extLst>
            </p:cNvPr>
            <p:cNvSpPr/>
            <p:nvPr/>
          </p:nvSpPr>
          <p:spPr>
            <a:xfrm>
              <a:off x="7478022" y="1747797"/>
              <a:ext cx="1582484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정의 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62403158-1398-4C08-A51A-140ACA74F90C}"/>
                </a:ext>
              </a:extLst>
            </p:cNvPr>
            <p:cNvSpPr/>
            <p:nvPr/>
          </p:nvSpPr>
          <p:spPr>
            <a:xfrm>
              <a:off x="7476353" y="2880176"/>
              <a:ext cx="330891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전처리 및 분석 계획 </a:t>
              </a:r>
              <a:endParaRPr lang="en-US" altLang="ko-KR" sz="2000" b="1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BB3C3BB-AE4E-4295-9AD0-EDE73C4D89CD}"/>
                </a:ext>
              </a:extLst>
            </p:cNvPr>
            <p:cNvSpPr/>
            <p:nvPr/>
          </p:nvSpPr>
          <p:spPr>
            <a:xfrm>
              <a:off x="7438695" y="3945612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결과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ED9B0C9-525B-449C-AE8F-6B697AF5720D}"/>
                </a:ext>
              </a:extLst>
            </p:cNvPr>
            <p:cNvSpPr/>
            <p:nvPr/>
          </p:nvSpPr>
          <p:spPr>
            <a:xfrm>
              <a:off x="7454504" y="4969472"/>
              <a:ext cx="12538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최종 결과</a:t>
              </a:r>
              <a:endPara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0C1B0E1-0682-48B9-A4FF-1511BD6EC6EC}"/>
                </a:ext>
              </a:extLst>
            </p:cNvPr>
            <p:cNvSpPr txBox="1"/>
            <p:nvPr/>
          </p:nvSpPr>
          <p:spPr>
            <a:xfrm>
              <a:off x="6689709" y="767260"/>
              <a:ext cx="517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6F01138-839C-4671-9DE7-95AE3274932F}"/>
                </a:ext>
              </a:extLst>
            </p:cNvPr>
            <p:cNvSpPr txBox="1"/>
            <p:nvPr/>
          </p:nvSpPr>
          <p:spPr>
            <a:xfrm>
              <a:off x="6689709" y="1844297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29250D0-6A77-4C65-ACF2-C12806AEF934}"/>
                </a:ext>
              </a:extLst>
            </p:cNvPr>
            <p:cNvSpPr txBox="1"/>
            <p:nvPr/>
          </p:nvSpPr>
          <p:spPr>
            <a:xfrm>
              <a:off x="6689709" y="2880176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7073EAE-D9E0-4E8A-AE7F-2E6A2B1F5C6C}"/>
                </a:ext>
              </a:extLst>
            </p:cNvPr>
            <p:cNvSpPr txBox="1"/>
            <p:nvPr/>
          </p:nvSpPr>
          <p:spPr>
            <a:xfrm>
              <a:off x="6689709" y="3940059"/>
              <a:ext cx="748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768381C-7162-409E-AC00-2E24D3BFF22C}"/>
                </a:ext>
              </a:extLst>
            </p:cNvPr>
            <p:cNvSpPr txBox="1"/>
            <p:nvPr/>
          </p:nvSpPr>
          <p:spPr>
            <a:xfrm>
              <a:off x="6689709" y="4969472"/>
              <a:ext cx="683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14EAEE87-DA50-40F3-9C3A-6C6983CDE1AE}"/>
                </a:ext>
              </a:extLst>
            </p:cNvPr>
            <p:cNvSpPr/>
            <p:nvPr/>
          </p:nvSpPr>
          <p:spPr>
            <a:xfrm>
              <a:off x="7608168" y="1249455"/>
              <a:ext cx="45719" cy="235329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6FCF6877-56F6-4761-A823-5BEA6CE9B859}"/>
                </a:ext>
              </a:extLst>
            </p:cNvPr>
            <p:cNvSpPr/>
            <p:nvPr/>
          </p:nvSpPr>
          <p:spPr>
            <a:xfrm>
              <a:off x="7631027" y="2255181"/>
              <a:ext cx="45719" cy="235329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49B924E0-DC95-4F5A-BEDE-FD7CA8A9FC9B}"/>
                </a:ext>
              </a:extLst>
            </p:cNvPr>
            <p:cNvSpPr/>
            <p:nvPr/>
          </p:nvSpPr>
          <p:spPr>
            <a:xfrm>
              <a:off x="7608168" y="4394378"/>
              <a:ext cx="45720" cy="235330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F305231-73BC-4325-B2A2-603C047E6954}"/>
                </a:ext>
              </a:extLst>
            </p:cNvPr>
            <p:cNvSpPr/>
            <p:nvPr/>
          </p:nvSpPr>
          <p:spPr>
            <a:xfrm>
              <a:off x="7606834" y="5425918"/>
              <a:ext cx="45720" cy="235330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93FE8F04-E33F-4F90-8BB1-FD81319B1D02}"/>
                </a:ext>
              </a:extLst>
            </p:cNvPr>
            <p:cNvSpPr/>
            <p:nvPr/>
          </p:nvSpPr>
          <p:spPr>
            <a:xfrm>
              <a:off x="10506133" y="3358871"/>
              <a:ext cx="45720" cy="218285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857C334E-167F-4FEA-BE3F-C08510D87ACC}"/>
                </a:ext>
              </a:extLst>
            </p:cNvPr>
            <p:cNvSpPr/>
            <p:nvPr/>
          </p:nvSpPr>
          <p:spPr>
            <a:xfrm>
              <a:off x="10460413" y="4413525"/>
              <a:ext cx="45720" cy="218285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7">
              <a:extLst>
                <a:ext uri="{FF2B5EF4-FFF2-40B4-BE49-F238E27FC236}">
                  <a16:creationId xmlns:a16="http://schemas.microsoft.com/office/drawing/2014/main" xmlns="" id="{FF305231-73BC-4325-B2A2-603C047E6954}"/>
                </a:ext>
              </a:extLst>
            </p:cNvPr>
            <p:cNvSpPr/>
            <p:nvPr/>
          </p:nvSpPr>
          <p:spPr>
            <a:xfrm>
              <a:off x="9012191" y="5425918"/>
              <a:ext cx="45720" cy="235330"/>
            </a:xfrm>
            <a:prstGeom prst="rect">
              <a:avLst/>
            </a:prstGeom>
            <a:solidFill>
              <a:srgbClr val="56A1B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C5F23CC-A91E-4AE8-9D39-DFA26F958E3C}"/>
              </a:ext>
            </a:extLst>
          </p:cNvPr>
          <p:cNvSpPr/>
          <p:nvPr/>
        </p:nvSpPr>
        <p:spPr>
          <a:xfrm>
            <a:off x="7770411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11586A6-E5C3-49E7-A66A-C048B2FA6CED}"/>
              </a:ext>
            </a:extLst>
          </p:cNvPr>
          <p:cNvSpPr/>
          <p:nvPr/>
        </p:nvSpPr>
        <p:spPr>
          <a:xfrm>
            <a:off x="7770411" y="4523336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xmlns="" id="{05EDA519-22D6-4CF8-8175-9C3BB0EFC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699952"/>
              </p:ext>
            </p:extLst>
          </p:nvPr>
        </p:nvGraphicFramePr>
        <p:xfrm>
          <a:off x="648990" y="1052736"/>
          <a:ext cx="5181832" cy="358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">
            <a:extLst>
              <a:ext uri="{FF2B5EF4-FFF2-40B4-BE49-F238E27FC236}">
                <a16:creationId xmlns:a16="http://schemas.microsoft.com/office/drawing/2014/main" xmlns="" id="{53D3D193-2EB4-4ED5-A2B1-3E478BA37357}"/>
              </a:ext>
            </a:extLst>
          </p:cNvPr>
          <p:cNvSpPr/>
          <p:nvPr/>
        </p:nvSpPr>
        <p:spPr>
          <a:xfrm>
            <a:off x="1763688" y="5208318"/>
            <a:ext cx="86646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중년 이후 취미 및 건강유지의 대부분을 차지하는 등산 </a:t>
            </a:r>
          </a:p>
          <a:p>
            <a:pPr algn="ctr"/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탐방객 인원 수 대비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높은 출동 횟수의 문제점 및 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 구조인원 비율의 격차가 늘어나고 있다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0096" y="15567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등산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 </a:t>
            </a:r>
            <a:r>
              <a:rPr lang="ko-KR" altLang="en-US" dirty="0" smtClean="0"/>
              <a:t>취미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xmlns="" id="{53D3D193-2EB4-4ED5-A2B1-3E478BA37357}"/>
              </a:ext>
            </a:extLst>
          </p:cNvPr>
          <p:cNvSpPr/>
          <p:nvPr/>
        </p:nvSpPr>
        <p:spPr>
          <a:xfrm>
            <a:off x="755576" y="2203747"/>
            <a:ext cx="5340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사고 </a:t>
            </a:r>
            <a:endParaRPr lang="en-US" altLang="ko-KR" sz="24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xmlns="" id="{81F57259-D438-4C90-A84F-A0D302D73C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549721"/>
              </p:ext>
            </p:extLst>
          </p:nvPr>
        </p:nvGraphicFramePr>
        <p:xfrm>
          <a:off x="6193606" y="1052736"/>
          <a:ext cx="5349404" cy="374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3174</TotalTime>
  <Words>1340</Words>
  <Application>Microsoft Office PowerPoint</Application>
  <PresentationFormat>사용자 지정</PresentationFormat>
  <Paragraphs>298</Paragraphs>
  <Slides>43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 다시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TJ</cp:lastModifiedBy>
  <cp:revision>260</cp:revision>
  <dcterms:created xsi:type="dcterms:W3CDTF">2017-01-18T01:49:11Z</dcterms:created>
  <dcterms:modified xsi:type="dcterms:W3CDTF">2019-07-10T02:27:58Z</dcterms:modified>
</cp:coreProperties>
</file>